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58" r:id="rId5"/>
    <p:sldId id="256" r:id="rId6"/>
    <p:sldId id="259" r:id="rId7"/>
    <p:sldId id="264" r:id="rId8"/>
    <p:sldId id="265" r:id="rId9"/>
    <p:sldId id="263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FC"/>
    <a:srgbClr val="F8A831"/>
    <a:srgbClr val="00285F"/>
    <a:srgbClr val="0194F9"/>
    <a:srgbClr val="003149"/>
    <a:srgbClr val="F7F7F7"/>
    <a:srgbClr val="00285E"/>
    <a:srgbClr val="F90000"/>
    <a:srgbClr val="272056"/>
    <a:srgbClr val="149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5"/>
    <p:restoredTop sz="94684"/>
  </p:normalViewPr>
  <p:slideViewPr>
    <p:cSldViewPr snapToGrid="0" snapToObjects="1">
      <p:cViewPr varScale="1">
        <p:scale>
          <a:sx n="81" d="100"/>
          <a:sy n="81" d="100"/>
        </p:scale>
        <p:origin x="5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Webster" userId="83f07881-3cf4-45b9-b7c5-461faf37b393" providerId="ADAL" clId="{108DAAD4-F5A6-40E8-9476-137326396A10}"/>
    <pc:docChg chg="modSld">
      <pc:chgData name="Katie Webster" userId="83f07881-3cf4-45b9-b7c5-461faf37b393" providerId="ADAL" clId="{108DAAD4-F5A6-40E8-9476-137326396A10}" dt="2024-02-28T08:52:49.750" v="5" actId="20577"/>
      <pc:docMkLst>
        <pc:docMk/>
      </pc:docMkLst>
      <pc:sldChg chg="modSp mod">
        <pc:chgData name="Katie Webster" userId="83f07881-3cf4-45b9-b7c5-461faf37b393" providerId="ADAL" clId="{108DAAD4-F5A6-40E8-9476-137326396A10}" dt="2024-02-28T08:52:49.750" v="5" actId="20577"/>
        <pc:sldMkLst>
          <pc:docMk/>
          <pc:sldMk cId="3240298755" sldId="259"/>
        </pc:sldMkLst>
        <pc:spChg chg="mod">
          <ac:chgData name="Katie Webster" userId="83f07881-3cf4-45b9-b7c5-461faf37b393" providerId="ADAL" clId="{108DAAD4-F5A6-40E8-9476-137326396A10}" dt="2024-02-28T08:52:49.750" v="5" actId="20577"/>
          <ac:spMkLst>
            <pc:docMk/>
            <pc:sldMk cId="3240298755" sldId="259"/>
            <ac:spMk id="5" creationId="{C25D15CB-DCCC-FD4F-9C67-13DBF498B0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E95308-4346-DB0E-A012-13938756A1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535AF8-E694-6BE5-4C6E-3AF8D768C7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67A9-6914-4552-B30F-124926AC58DF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FC51E-D12A-B266-0B17-5C7632ED3B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8CC2A-C035-4C77-8E49-AE5DCCF6F2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1F2AE-9CF3-470F-9F25-AB193BCD0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05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99A81-3EDA-45A2-94F0-326C066DCF87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E7C70-EC37-4B58-BD78-AFFBFDC56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50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A5DF5-490C-9E42-BC9E-CAAE8D7796E2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ean-intl.com/eifl/order-form" TargetMode="External"/><Relationship Id="rId2" Type="http://schemas.openxmlformats.org/officeDocument/2006/relationships/hyperlink" Target="https://portal.european-intl.com/userlog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white cover with blue text&#10;&#10;Description automatically generated">
            <a:extLst>
              <a:ext uri="{FF2B5EF4-FFF2-40B4-BE49-F238E27FC236}">
                <a16:creationId xmlns:a16="http://schemas.microsoft.com/office/drawing/2014/main" id="{A11F1D9B-36A3-674B-80E8-72FEF78D1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44" y="4738"/>
            <a:ext cx="4114266" cy="5148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E384EE7-6ABA-AC4C-AA81-3DF8496192F8}"/>
              </a:ext>
            </a:extLst>
          </p:cNvPr>
          <p:cNvGrpSpPr/>
          <p:nvPr/>
        </p:nvGrpSpPr>
        <p:grpSpPr>
          <a:xfrm>
            <a:off x="427825" y="3258098"/>
            <a:ext cx="3812125" cy="276999"/>
            <a:chOff x="2769225" y="2436875"/>
            <a:chExt cx="3812125" cy="27699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2A3CA1A-CB9C-ED48-8E40-C0D48B895914}"/>
                </a:ext>
              </a:extLst>
            </p:cNvPr>
            <p:cNvGrpSpPr/>
            <p:nvPr/>
          </p:nvGrpSpPr>
          <p:grpSpPr>
            <a:xfrm>
              <a:off x="2769225" y="2436875"/>
              <a:ext cx="1241738" cy="276999"/>
              <a:chOff x="3720201" y="2436875"/>
              <a:chExt cx="1241738" cy="276999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C1341BF0-4442-CF4F-9901-EF8E5377C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3720201" y="2467165"/>
                <a:ext cx="257438" cy="20916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44DE1A8-0B90-824C-8D45-D310954FBE91}"/>
                  </a:ext>
                </a:extLst>
              </p:cNvPr>
              <p:cNvSpPr txBox="1"/>
              <p:nvPr/>
            </p:nvSpPr>
            <p:spPr>
              <a:xfrm>
                <a:off x="3977640" y="2436875"/>
                <a:ext cx="9842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spc="300" dirty="0">
                    <a:solidFill>
                      <a:srgbClr val="F8A831"/>
                    </a:solidFill>
                    <a:latin typeface="Century Gothic" panose="020B0502020202020204" pitchFamily="34" charset="0"/>
                    <a:cs typeface="Futura Medium" panose="020B0602020204020303" pitchFamily="34" charset="-79"/>
                  </a:rPr>
                  <a:t>@EACTS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DF2792-F84B-F14D-8922-CEE57DB397B7}"/>
                </a:ext>
              </a:extLst>
            </p:cNvPr>
            <p:cNvSpPr txBox="1"/>
            <p:nvPr/>
          </p:nvSpPr>
          <p:spPr>
            <a:xfrm>
              <a:off x="4005072" y="2436875"/>
              <a:ext cx="25762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rgbClr val="F8A83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#EACTS2024  #EACTS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59362D9-4983-8D4E-A667-BD7F48681226}"/>
              </a:ext>
            </a:extLst>
          </p:cNvPr>
          <p:cNvSpPr txBox="1"/>
          <p:nvPr/>
        </p:nvSpPr>
        <p:spPr>
          <a:xfrm>
            <a:off x="1332090" y="3658567"/>
            <a:ext cx="1927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00285E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1200" b="1" dirty="0">
              <a:solidFill>
                <a:srgbClr val="00285E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B88B49-5536-D944-94C3-1351FCF5F6C8}"/>
              </a:ext>
            </a:extLst>
          </p:cNvPr>
          <p:cNvSpPr txBox="1"/>
          <p:nvPr/>
        </p:nvSpPr>
        <p:spPr>
          <a:xfrm>
            <a:off x="351805" y="2856354"/>
            <a:ext cx="388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200" dirty="0">
                <a:solidFill>
                  <a:srgbClr val="0095FC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9 – 12 OCTOBER </a:t>
            </a:r>
            <a:r>
              <a:rPr lang="en-US" sz="900" b="1" spc="200" dirty="0">
                <a:solidFill>
                  <a:srgbClr val="0194F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2024</a:t>
            </a:r>
            <a:r>
              <a:rPr lang="en-US" sz="900" b="1" spc="200" dirty="0">
                <a:solidFill>
                  <a:srgbClr val="0095FC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 | LISBON, PORTUGAL</a:t>
            </a:r>
          </a:p>
        </p:txBody>
      </p:sp>
      <p:pic>
        <p:nvPicPr>
          <p:cNvPr id="29" name="Picture 28" descr="A close-up of a logo&#10;&#10;Description automatically generated">
            <a:extLst>
              <a:ext uri="{FF2B5EF4-FFF2-40B4-BE49-F238E27FC236}">
                <a16:creationId xmlns:a16="http://schemas.microsoft.com/office/drawing/2014/main" id="{A05BFE12-8C18-1A47-B810-7F7F7E7C5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413" y="4170546"/>
            <a:ext cx="2096220" cy="522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69747B-997B-6A48-8079-8F413A0A19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9666"/>
          <a:stretch/>
        </p:blipFill>
        <p:spPr>
          <a:xfrm>
            <a:off x="4572001" y="0"/>
            <a:ext cx="4576000" cy="5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9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ADBB-9893-FD49-A6F6-0A185F63A12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01477" y="0"/>
            <a:ext cx="6858000" cy="1790700"/>
          </a:xfrm>
        </p:spPr>
        <p:txBody>
          <a:bodyPr/>
          <a:lstStyle/>
          <a:p>
            <a:pPr algn="l"/>
            <a:r>
              <a:rPr lang="en-US" b="1" spc="450" dirty="0">
                <a:solidFill>
                  <a:srgbClr val="0194F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European International Fairs Ltd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6D6936-77E1-564A-B343-8954E3D8192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01477" y="1294626"/>
            <a:ext cx="6858000" cy="1241822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solidFill>
                  <a:srgbClr val="00314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Freight Forwarder &amp; On-site Handling Contractor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E7DD12-DDC6-7547-A19C-4F6EB1BF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7" b="45139"/>
          <a:stretch/>
        </p:blipFill>
        <p:spPr>
          <a:xfrm>
            <a:off x="4924290" y="3048735"/>
            <a:ext cx="3892378" cy="21071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501477" y="4709159"/>
            <a:ext cx="44104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94F9"/>
                </a:solidFill>
                <a:latin typeface="Century Gothic" panose="020B0502020202020204" pitchFamily="34" charset="0"/>
                <a:cs typeface="Futura" panose="020B0602020204020303" pitchFamily="34" charset="-79"/>
              </a:rPr>
              <a:t>THE 38TH EACTS ANNUAL MEETING | 9 – 12 OCTOBER 2024</a:t>
            </a:r>
          </a:p>
        </p:txBody>
      </p:sp>
    </p:spTree>
    <p:extLst>
      <p:ext uri="{BB962C8B-B14F-4D97-AF65-F5344CB8AC3E}">
        <p14:creationId xmlns:p14="http://schemas.microsoft.com/office/powerpoint/2010/main" val="345975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8889A5-1B88-9242-9457-305D24DA39B9}"/>
              </a:ext>
            </a:extLst>
          </p:cNvPr>
          <p:cNvSpPr txBox="1">
            <a:spLocks/>
          </p:cNvSpPr>
          <p:nvPr/>
        </p:nvSpPr>
        <p:spPr>
          <a:xfrm>
            <a:off x="501477" y="0"/>
            <a:ext cx="6858000" cy="1790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spc="450" dirty="0">
                <a:solidFill>
                  <a:srgbClr val="F8A83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Services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501477" y="1329927"/>
            <a:ext cx="7316294" cy="2809304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Sea, air and road freight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Express/dedicated road freight &amp; courier shipping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Customs clearance, export and import clearances, TIB, ATA Carnet, IC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Advance warehouse facility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in Lisbon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314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Futura Medium" panose="020B0602020204020303" pitchFamily="34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On-site co-ordination, truck scheduling &amp; management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Off loading, delivery to booth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Empty case storage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On-site lifting and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labour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 for unpacking/positioning etc.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Re-export services</a:t>
            </a:r>
          </a:p>
          <a:p>
            <a:pPr marL="0" indent="0">
              <a:buNone/>
            </a:pPr>
            <a:endParaRPr lang="en-US" sz="1500" b="1" dirty="0">
              <a:solidFill>
                <a:srgbClr val="00285F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EC992-014C-8340-964E-DC128C9F3B47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3</a:t>
            </a:fld>
            <a:r>
              <a:rPr lang="en-US" sz="700" b="1" spc="225" dirty="0">
                <a:solidFill>
                  <a:srgbClr val="F8A83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F8A83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2618C-0593-D54F-8255-AF976C42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9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>
            <a:extLst>
              <a:ext uri="{FF2B5EF4-FFF2-40B4-BE49-F238E27FC236}">
                <a16:creationId xmlns:a16="http://schemas.microsoft.com/office/drawing/2014/main" id="{16E7AB00-4C1E-FC40-913B-3F3EC26337DE}"/>
              </a:ext>
            </a:extLst>
          </p:cNvPr>
          <p:cNvSpPr/>
          <p:nvPr/>
        </p:nvSpPr>
        <p:spPr>
          <a:xfrm>
            <a:off x="-208344" y="4658791"/>
            <a:ext cx="6929184" cy="286297"/>
          </a:xfrm>
          <a:prstGeom prst="parallelogram">
            <a:avLst>
              <a:gd name="adj" fmla="val 52662"/>
            </a:avLst>
          </a:prstGeom>
          <a:solidFill>
            <a:srgbClr val="F8A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14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8889A5-1B88-9242-9457-305D24DA39B9}"/>
              </a:ext>
            </a:extLst>
          </p:cNvPr>
          <p:cNvSpPr txBox="1">
            <a:spLocks/>
          </p:cNvSpPr>
          <p:nvPr/>
        </p:nvSpPr>
        <p:spPr>
          <a:xfrm>
            <a:off x="501477" y="0"/>
            <a:ext cx="6858000" cy="1790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spc="450" dirty="0">
                <a:solidFill>
                  <a:srgbClr val="0194F9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Ordering Services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501477" y="1329928"/>
            <a:ext cx="6858000" cy="28023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We offer a very easy to use on-line ordering system.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Order Form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Futura Medium" panose="020B0602020204020303" pitchFamily="34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This system is new that allows: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Creating an account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Ordering on-line, updating and changing the order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View of previous orders regardless of event and or location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314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utura Medium" panose="020B0602020204020303" pitchFamily="34" charset="-79"/>
              </a:rPr>
              <a:t>Secure process – tailored services to meet your requirements</a:t>
            </a:r>
          </a:p>
          <a:p>
            <a:pPr marL="0" indent="0">
              <a:buNone/>
            </a:pPr>
            <a:endParaRPr lang="en-US" sz="1500" b="1" dirty="0">
              <a:solidFill>
                <a:srgbClr val="003149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846F0-B95C-AC4C-8517-7E630C2D21F5}"/>
              </a:ext>
            </a:extLst>
          </p:cNvPr>
          <p:cNvSpPr txBox="1"/>
          <p:nvPr/>
        </p:nvSpPr>
        <p:spPr>
          <a:xfrm>
            <a:off x="501477" y="4709160"/>
            <a:ext cx="621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CC43754-57EC-4144-9BCD-C9B43C1B70AE}" type="slidenum">
              <a:rPr lang="en-US" sz="700" b="1" smtClean="0">
                <a:solidFill>
                  <a:srgbClr val="003149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pPr/>
              <a:t>4</a:t>
            </a:fld>
            <a:r>
              <a:rPr lang="en-US" sz="700" b="1" spc="225" dirty="0">
                <a:solidFill>
                  <a:srgbClr val="003149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| </a:t>
            </a:r>
            <a:r>
              <a:rPr lang="en-US" sz="700" spc="225" dirty="0">
                <a:solidFill>
                  <a:srgbClr val="003149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38TH EACTS ANNUAL MEETING | 9 – 12 OCTOBER 2024 | LISBON, PORTUGAL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C8DB9-390E-AE4A-B1E6-7ABF625349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988" r="-1586"/>
          <a:stretch/>
        </p:blipFill>
        <p:spPr>
          <a:xfrm>
            <a:off x="6879771" y="3558745"/>
            <a:ext cx="2029098" cy="153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2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8889A5-1B88-9242-9457-305D24DA39B9}"/>
              </a:ext>
            </a:extLst>
          </p:cNvPr>
          <p:cNvSpPr txBox="1">
            <a:spLocks/>
          </p:cNvSpPr>
          <p:nvPr/>
        </p:nvSpPr>
        <p:spPr>
          <a:xfrm>
            <a:off x="501477" y="0"/>
            <a:ext cx="6858000" cy="1790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1" spc="450" dirty="0">
              <a:solidFill>
                <a:srgbClr val="272056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501477" y="1329928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500" b="1" dirty="0">
              <a:solidFill>
                <a:srgbClr val="F90000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B4A3E0-11C2-9D40-9CB0-90ECFFEE5F37}"/>
              </a:ext>
            </a:extLst>
          </p:cNvPr>
          <p:cNvGrpSpPr/>
          <p:nvPr/>
        </p:nvGrpSpPr>
        <p:grpSpPr>
          <a:xfrm>
            <a:off x="-208344" y="4654114"/>
            <a:ext cx="4907666" cy="286297"/>
            <a:chOff x="-208344" y="4661523"/>
            <a:chExt cx="4907666" cy="286297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232DD776-0F74-CA43-8D37-C11FA5F62FBE}"/>
                </a:ext>
              </a:extLst>
            </p:cNvPr>
            <p:cNvSpPr/>
            <p:nvPr/>
          </p:nvSpPr>
          <p:spPr>
            <a:xfrm>
              <a:off x="-208344" y="4661523"/>
              <a:ext cx="4907666" cy="286297"/>
            </a:xfrm>
            <a:prstGeom prst="parallelogram">
              <a:avLst>
                <a:gd name="adj" fmla="val 52662"/>
              </a:avLst>
            </a:prstGeom>
            <a:solidFill>
              <a:srgbClr val="2720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0846F0-B95C-AC4C-8517-7E630C2D21F5}"/>
                </a:ext>
              </a:extLst>
            </p:cNvPr>
            <p:cNvSpPr txBox="1"/>
            <p:nvPr/>
          </p:nvSpPr>
          <p:spPr>
            <a:xfrm>
              <a:off x="501478" y="4709160"/>
              <a:ext cx="4070522" cy="192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" b="1" i="1" spc="225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RAISING STANDARDS THROUGH EDUCATION AND TRAINING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C8B6A64-D6C1-3544-89C1-4473DC4FDB69}"/>
              </a:ext>
            </a:extLst>
          </p:cNvPr>
          <p:cNvSpPr txBox="1"/>
          <p:nvPr/>
        </p:nvSpPr>
        <p:spPr>
          <a:xfrm>
            <a:off x="6714949" y="4649948"/>
            <a:ext cx="19275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err="1">
                <a:solidFill>
                  <a:srgbClr val="F90000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900" b="1" dirty="0">
              <a:solidFill>
                <a:srgbClr val="F90000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20B24D50-624A-9048-BA41-2E5F86C1D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661" y="638040"/>
            <a:ext cx="1720862" cy="4285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9EEB6A-E02F-64F4-4AE5-2942D8DD1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88" y="652943"/>
            <a:ext cx="2322766" cy="1918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D31D34-081D-5D15-9E9A-BBBBBE415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154" y="1303053"/>
            <a:ext cx="2445699" cy="2104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007EC-F4D0-BC0A-D4CC-B778DE23A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836" y="2462211"/>
            <a:ext cx="1764637" cy="1781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93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F069-2C64-C442-9360-5C1F4BC36663}"/>
              </a:ext>
            </a:extLst>
          </p:cNvPr>
          <p:cNvGrpSpPr/>
          <p:nvPr/>
        </p:nvGrpSpPr>
        <p:grpSpPr>
          <a:xfrm>
            <a:off x="2978240" y="2294751"/>
            <a:ext cx="3554686" cy="276999"/>
            <a:chOff x="3026664" y="2436875"/>
            <a:chExt cx="3554686" cy="2769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9AF6FD-E1DC-B24A-9EE3-FE8026D9623A}"/>
                </a:ext>
              </a:extLst>
            </p:cNvPr>
            <p:cNvSpPr txBox="1"/>
            <p:nvPr/>
          </p:nvSpPr>
          <p:spPr>
            <a:xfrm>
              <a:off x="3026664" y="2436875"/>
              <a:ext cx="9842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@EACTS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4213A3-AAD5-1044-9C62-C29440BEFDD9}"/>
                </a:ext>
              </a:extLst>
            </p:cNvPr>
            <p:cNvSpPr txBox="1"/>
            <p:nvPr/>
          </p:nvSpPr>
          <p:spPr>
            <a:xfrm>
              <a:off x="4005072" y="2436875"/>
              <a:ext cx="25762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300" dirty="0">
                  <a:solidFill>
                    <a:schemeClr val="bg1"/>
                  </a:solidFill>
                  <a:latin typeface="Century Gothic" panose="020B0502020202020204" pitchFamily="34" charset="0"/>
                  <a:cs typeface="Futura Medium" panose="020B0602020204020303" pitchFamily="34" charset="-79"/>
                </a:rPr>
                <a:t>#EACTS2024  #EACTS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5CAB9B4-5B30-8843-8448-B33E0D1E1771}"/>
              </a:ext>
            </a:extLst>
          </p:cNvPr>
          <p:cNvSpPr txBox="1"/>
          <p:nvPr/>
        </p:nvSpPr>
        <p:spPr>
          <a:xfrm>
            <a:off x="1964912" y="1316500"/>
            <a:ext cx="521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225" dirty="0">
                <a:solidFill>
                  <a:srgbClr val="F8A83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THANK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6B6A79-A953-2942-92EA-1A6B90E79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69517" y="4177710"/>
            <a:ext cx="1731812" cy="4346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C3225D3-CC7D-1B41-860F-B4D9310575A0}"/>
              </a:ext>
            </a:extLst>
          </p:cNvPr>
          <p:cNvSpPr txBox="1"/>
          <p:nvPr/>
        </p:nvSpPr>
        <p:spPr>
          <a:xfrm>
            <a:off x="3608213" y="3428225"/>
            <a:ext cx="1927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www.eacts.org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  <a:cs typeface="Futura Medium" panose="020B0602020204020303" pitchFamily="34" charset="-79"/>
            </a:endParaRP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E71A1B05-5FB1-37B9-2D6F-979131641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31531" y="2309895"/>
            <a:ext cx="246709" cy="24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58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e0cea019516369216b712420abe57c98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ce4b74c940d636d361e75fe566be54a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14D58C-1155-4DBC-84AB-A6642C9CA6FC}">
  <ds:schemaRefs>
    <ds:schemaRef ds:uri="ef465a1a-b1ee-4339-b996-d57404e2acb6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092d2d36-4e76-4bc3-8953-e1a4beb8a89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207212-3DC2-466D-89F7-167FBFE0F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7739B1-2EFD-4FA9-9170-D56EFF4BC0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214</Words>
  <Application>Microsoft Office PowerPoint</Application>
  <PresentationFormat>On-screen Show (16:9)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Futura</vt:lpstr>
      <vt:lpstr>Futura Medium</vt:lpstr>
      <vt:lpstr>Office Theme</vt:lpstr>
      <vt:lpstr>PowerPoint Presentation</vt:lpstr>
      <vt:lpstr>European International Fairs Ltd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Katie Webster</cp:lastModifiedBy>
  <cp:revision>60</cp:revision>
  <dcterms:created xsi:type="dcterms:W3CDTF">2021-04-26T14:05:33Z</dcterms:created>
  <dcterms:modified xsi:type="dcterms:W3CDTF">2024-02-28T08:52:49Z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0x010100DEDA725158806B4681AFDD8C8446514A</vt:lpwstr>
  </property>
</Properties>
</file>